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0" r:id="rId5"/>
    <p:sldId id="258" r:id="rId6"/>
    <p:sldId id="260" r:id="rId7"/>
    <p:sldId id="261" r:id="rId8"/>
    <p:sldId id="264" r:id="rId9"/>
    <p:sldId id="273" r:id="rId10"/>
    <p:sldId id="266" r:id="rId11"/>
    <p:sldId id="271" r:id="rId12"/>
    <p:sldId id="272" r:id="rId13"/>
    <p:sldId id="276" r:id="rId14"/>
    <p:sldId id="277" r:id="rId15"/>
    <p:sldId id="278" r:id="rId16"/>
    <p:sldId id="274" r:id="rId17"/>
    <p:sldId id="275" r:id="rId18"/>
    <p:sldId id="267" r:id="rId19"/>
    <p:sldId id="268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3309" autoAdjust="0"/>
  </p:normalViewPr>
  <p:slideViewPr>
    <p:cSldViewPr snapToGrid="0">
      <p:cViewPr varScale="1">
        <p:scale>
          <a:sx n="73" d="100"/>
          <a:sy n="73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19831-77F6-423E-A556-B00FB5FCFA3E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E71816-6835-4D05-A859-7B2C2923C6C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b="0" i="0" spc="100" baseline="0" dirty="0">
              <a:solidFill>
                <a:schemeClr val="accent3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 zvýšení digitální gramotnosti občanů ČR</a:t>
          </a:r>
        </a:p>
      </dgm:t>
    </dgm:pt>
    <dgm:pt modelId="{B05DF72E-73EE-4877-A396-07CF2758106F}" type="parTrans" cxnId="{5F610CE1-04E0-4EE4-99A7-FFA3DDB34E4B}">
      <dgm:prSet/>
      <dgm:spPr/>
      <dgm:t>
        <a:bodyPr/>
        <a:lstStyle/>
        <a:p>
          <a:endParaRPr lang="cs-CZ"/>
        </a:p>
      </dgm:t>
    </dgm:pt>
    <dgm:pt modelId="{F65C2211-5346-40C7-9A06-61E93624BD53}" type="sibTrans" cxnId="{5F610CE1-04E0-4EE4-99A7-FFA3DDB34E4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cs-CZ"/>
        </a:p>
      </dgm:t>
    </dgm:pt>
    <dgm:pt modelId="{0BCB56CF-AD5B-492C-874B-297F7E0F54EC}">
      <dgm:prSet/>
      <dgm:spPr/>
      <dgm:t>
        <a:bodyPr/>
        <a:lstStyle/>
        <a:p>
          <a:r>
            <a:rPr lang="cs-CZ" b="0" i="0" spc="100" baseline="0" dirty="0">
              <a:solidFill>
                <a:schemeClr val="accent3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 zvýšení jejich šance uspět na trhu práce a konkurenceschopnosti české ekonomiky</a:t>
          </a:r>
        </a:p>
      </dgm:t>
    </dgm:pt>
    <dgm:pt modelId="{A3F4E58D-DB34-4CDE-9508-F9637480F395}" type="parTrans" cxnId="{B5EDF1E4-782F-4E27-B7E3-129049C211B7}">
      <dgm:prSet/>
      <dgm:spPr/>
      <dgm:t>
        <a:bodyPr/>
        <a:lstStyle/>
        <a:p>
          <a:endParaRPr lang="cs-CZ"/>
        </a:p>
      </dgm:t>
    </dgm:pt>
    <dgm:pt modelId="{EF86F339-D8B2-44AC-91E6-3A697DE0419C}" type="sibTrans" cxnId="{B5EDF1E4-782F-4E27-B7E3-129049C211B7}">
      <dgm:prSet/>
      <dgm:spPr/>
      <dgm:t>
        <a:bodyPr/>
        <a:lstStyle/>
        <a:p>
          <a:endParaRPr lang="cs-CZ"/>
        </a:p>
      </dgm:t>
    </dgm:pt>
    <dgm:pt modelId="{D95C1232-74B9-46B4-87E9-AA6D72043F5B}" type="pres">
      <dgm:prSet presAssocID="{BBC19831-77F6-423E-A556-B00FB5FCFA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8E8C173-1CF0-4128-B77F-957D7D9B352E}" type="pres">
      <dgm:prSet presAssocID="{3FE71816-6835-4D05-A859-7B2C2923C6C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E7AA3-3318-46D7-B8B8-23E75A9F3AF5}" type="pres">
      <dgm:prSet presAssocID="{F65C2211-5346-40C7-9A06-61E93624BD53}" presName="sibTrans" presStyleLbl="sibTrans2D1" presStyleIdx="0" presStyleCnt="1"/>
      <dgm:spPr/>
      <dgm:t>
        <a:bodyPr/>
        <a:lstStyle/>
        <a:p>
          <a:endParaRPr lang="cs-CZ"/>
        </a:p>
      </dgm:t>
    </dgm:pt>
    <dgm:pt modelId="{EFCA9034-CF1D-483F-B02B-4202EE805450}" type="pres">
      <dgm:prSet presAssocID="{F65C2211-5346-40C7-9A06-61E93624BD53}" presName="connectorText" presStyleLbl="sibTrans2D1" presStyleIdx="0" presStyleCnt="1"/>
      <dgm:spPr/>
      <dgm:t>
        <a:bodyPr/>
        <a:lstStyle/>
        <a:p>
          <a:endParaRPr lang="cs-CZ"/>
        </a:p>
      </dgm:t>
    </dgm:pt>
    <dgm:pt modelId="{08FAB2EA-D4EC-4511-95A7-5B9A10978B48}" type="pres">
      <dgm:prSet presAssocID="{0BCB56CF-AD5B-492C-874B-297F7E0F54EC}" presName="node" presStyleLbl="node1" presStyleIdx="1" presStyleCnt="2" custScaleX="11440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434671-4946-43E0-971C-695D536E77AF}" type="presOf" srcId="{BBC19831-77F6-423E-A556-B00FB5FCFA3E}" destId="{D95C1232-74B9-46B4-87E9-AA6D72043F5B}" srcOrd="0" destOrd="0" presId="urn:microsoft.com/office/officeart/2005/8/layout/process1"/>
    <dgm:cxn modelId="{EC6D2007-72B6-4F52-98CB-A838FAB0EE45}" type="presOf" srcId="{F65C2211-5346-40C7-9A06-61E93624BD53}" destId="{EFCA9034-CF1D-483F-B02B-4202EE805450}" srcOrd="1" destOrd="0" presId="urn:microsoft.com/office/officeart/2005/8/layout/process1"/>
    <dgm:cxn modelId="{B5EDF1E4-782F-4E27-B7E3-129049C211B7}" srcId="{BBC19831-77F6-423E-A556-B00FB5FCFA3E}" destId="{0BCB56CF-AD5B-492C-874B-297F7E0F54EC}" srcOrd="1" destOrd="0" parTransId="{A3F4E58D-DB34-4CDE-9508-F9637480F395}" sibTransId="{EF86F339-D8B2-44AC-91E6-3A697DE0419C}"/>
    <dgm:cxn modelId="{E609C41F-C48F-4EF5-A4AB-390BC14282C3}" type="presOf" srcId="{F65C2211-5346-40C7-9A06-61E93624BD53}" destId="{E80E7AA3-3318-46D7-B8B8-23E75A9F3AF5}" srcOrd="0" destOrd="0" presId="urn:microsoft.com/office/officeart/2005/8/layout/process1"/>
    <dgm:cxn modelId="{049673F5-A2B7-4786-8DDB-FDB0AF77B0FD}" type="presOf" srcId="{3FE71816-6835-4D05-A859-7B2C2923C6C8}" destId="{D8E8C173-1CF0-4128-B77F-957D7D9B352E}" srcOrd="0" destOrd="0" presId="urn:microsoft.com/office/officeart/2005/8/layout/process1"/>
    <dgm:cxn modelId="{5F610CE1-04E0-4EE4-99A7-FFA3DDB34E4B}" srcId="{BBC19831-77F6-423E-A556-B00FB5FCFA3E}" destId="{3FE71816-6835-4D05-A859-7B2C2923C6C8}" srcOrd="0" destOrd="0" parTransId="{B05DF72E-73EE-4877-A396-07CF2758106F}" sibTransId="{F65C2211-5346-40C7-9A06-61E93624BD53}"/>
    <dgm:cxn modelId="{7DAC0649-295C-4DF9-8D0A-15CD371166B9}" type="presOf" srcId="{0BCB56CF-AD5B-492C-874B-297F7E0F54EC}" destId="{08FAB2EA-D4EC-4511-95A7-5B9A10978B48}" srcOrd="0" destOrd="0" presId="urn:microsoft.com/office/officeart/2005/8/layout/process1"/>
    <dgm:cxn modelId="{FA6D7081-58E8-4090-BBFE-85B829414B0F}" type="presParOf" srcId="{D95C1232-74B9-46B4-87E9-AA6D72043F5B}" destId="{D8E8C173-1CF0-4128-B77F-957D7D9B352E}" srcOrd="0" destOrd="0" presId="urn:microsoft.com/office/officeart/2005/8/layout/process1"/>
    <dgm:cxn modelId="{AE6320F6-8DE3-465E-A2D3-1BD40418EFBA}" type="presParOf" srcId="{D95C1232-74B9-46B4-87E9-AA6D72043F5B}" destId="{E80E7AA3-3318-46D7-B8B8-23E75A9F3AF5}" srcOrd="1" destOrd="0" presId="urn:microsoft.com/office/officeart/2005/8/layout/process1"/>
    <dgm:cxn modelId="{76F23B55-6D1C-4B50-8D94-7D1649AC2473}" type="presParOf" srcId="{E80E7AA3-3318-46D7-B8B8-23E75A9F3AF5}" destId="{EFCA9034-CF1D-483F-B02B-4202EE805450}" srcOrd="0" destOrd="0" presId="urn:microsoft.com/office/officeart/2005/8/layout/process1"/>
    <dgm:cxn modelId="{4BC8D2D0-D6ED-42DD-B2A0-005C56985286}" type="presParOf" srcId="{D95C1232-74B9-46B4-87E9-AA6D72043F5B}" destId="{08FAB2EA-D4EC-4511-95A7-5B9A10978B4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F7185-0C19-44F8-A0AF-6BA315D58FC3}" type="doc">
      <dgm:prSet loTypeId="urn:microsoft.com/office/officeart/2005/8/layout/hProcess11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273B8173-6639-42BC-AE3A-BF7D4B57718B}">
      <dgm:prSet custT="1"/>
      <dgm:spPr/>
      <dgm:t>
        <a:bodyPr/>
        <a:lstStyle/>
        <a:p>
          <a:r>
            <a:rPr lang="cs-CZ" sz="2800" b="0" i="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 vzájemnému dialogu</a:t>
          </a:r>
        </a:p>
      </dgm:t>
    </dgm:pt>
    <dgm:pt modelId="{866131A0-77EC-4CF1-AE8E-0F901F8457CF}" type="parTrans" cxnId="{0B0F242A-BFFA-4391-99FC-C6AEFBB925B1}">
      <dgm:prSet/>
      <dgm:spPr/>
      <dgm:t>
        <a:bodyPr/>
        <a:lstStyle/>
        <a:p>
          <a:endParaRPr lang="cs-CZ"/>
        </a:p>
      </dgm:t>
    </dgm:pt>
    <dgm:pt modelId="{E40AB77B-DBE2-4176-8DDD-C2B97B9857EA}" type="sibTrans" cxnId="{0B0F242A-BFFA-4391-99FC-C6AEFBB925B1}">
      <dgm:prSet/>
      <dgm:spPr/>
      <dgm:t>
        <a:bodyPr/>
        <a:lstStyle/>
        <a:p>
          <a:endParaRPr lang="cs-CZ"/>
        </a:p>
      </dgm:t>
    </dgm:pt>
    <dgm:pt modelId="{6F29267C-9CDD-4B32-A3B6-12268E6B7D20}">
      <dgm:prSet custT="1"/>
      <dgm:spPr/>
      <dgm:t>
        <a:bodyPr spcFirstLastPara="0" vert="horz" wrap="square" lIns="199136" tIns="199136" rIns="199136" bIns="199136" numCol="1" spcCol="1270" anchor="b" anchorCtr="0"/>
        <a:lstStyle/>
        <a:p>
          <a:r>
            <a:rPr lang="cs-CZ" sz="2800" b="0" i="0" kern="120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 otevřené</a:t>
          </a:r>
          <a:r>
            <a:rPr lang="cs-CZ" sz="2000" kern="1200" dirty="0"/>
            <a:t> </a:t>
          </a:r>
          <a:r>
            <a:rPr lang="cs-CZ" sz="2800" b="0" i="0" kern="120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komunikaci</a:t>
          </a:r>
          <a:r>
            <a:rPr lang="cs-CZ" sz="2000" kern="1200" dirty="0"/>
            <a:t> </a:t>
          </a:r>
        </a:p>
      </dgm:t>
    </dgm:pt>
    <dgm:pt modelId="{9349195C-697F-4592-920A-0DC0B1BFEA1F}" type="parTrans" cxnId="{68E5FE30-5E2B-42CB-9FF1-8A8CA32F5BCA}">
      <dgm:prSet/>
      <dgm:spPr/>
      <dgm:t>
        <a:bodyPr/>
        <a:lstStyle/>
        <a:p>
          <a:endParaRPr lang="cs-CZ"/>
        </a:p>
      </dgm:t>
    </dgm:pt>
    <dgm:pt modelId="{57F28671-7489-4DAD-BBE0-E0F815424547}" type="sibTrans" cxnId="{68E5FE30-5E2B-42CB-9FF1-8A8CA32F5BCA}">
      <dgm:prSet/>
      <dgm:spPr/>
      <dgm:t>
        <a:bodyPr/>
        <a:lstStyle/>
        <a:p>
          <a:endParaRPr lang="cs-CZ"/>
        </a:p>
      </dgm:t>
    </dgm:pt>
    <dgm:pt modelId="{A4A7D227-A314-4827-8315-00263B4819F0}">
      <dgm:prSet custT="1"/>
      <dgm:spPr/>
      <dgm:t>
        <a:bodyPr/>
        <a:lstStyle/>
        <a:p>
          <a:r>
            <a:rPr lang="cs-CZ" sz="2800" b="0" i="0" kern="120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 spolupráci</a:t>
          </a:r>
        </a:p>
      </dgm:t>
    </dgm:pt>
    <dgm:pt modelId="{413DFDC7-2A88-473A-9922-4A61B40779CB}" type="parTrans" cxnId="{2B57C566-88C5-48C2-AFA4-2EA57B6C2211}">
      <dgm:prSet/>
      <dgm:spPr/>
      <dgm:t>
        <a:bodyPr/>
        <a:lstStyle/>
        <a:p>
          <a:endParaRPr lang="cs-CZ"/>
        </a:p>
      </dgm:t>
    </dgm:pt>
    <dgm:pt modelId="{5E13F891-1BFD-425A-B2D6-C1CB39BB344F}" type="sibTrans" cxnId="{2B57C566-88C5-48C2-AFA4-2EA57B6C2211}">
      <dgm:prSet/>
      <dgm:spPr/>
      <dgm:t>
        <a:bodyPr/>
        <a:lstStyle/>
        <a:p>
          <a:endParaRPr lang="cs-CZ"/>
        </a:p>
      </dgm:t>
    </dgm:pt>
    <dgm:pt modelId="{1167A79E-B7F8-4B61-BB1B-4794233833B5}">
      <dgm:prSet custT="1"/>
      <dgm:spPr/>
      <dgm:t>
        <a:bodyPr/>
        <a:lstStyle/>
        <a:p>
          <a:r>
            <a:rPr lang="cs-CZ" sz="24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 aktivitě (propagace, vzdělávání…)</a:t>
          </a:r>
        </a:p>
      </dgm:t>
    </dgm:pt>
    <dgm:pt modelId="{EF36FE42-6DAE-4B18-AC97-23918DDB1C11}" type="parTrans" cxnId="{8D1BA56C-C820-4813-B2FC-2A7D795BED7C}">
      <dgm:prSet/>
      <dgm:spPr/>
      <dgm:t>
        <a:bodyPr/>
        <a:lstStyle/>
        <a:p>
          <a:endParaRPr lang="cs-CZ"/>
        </a:p>
      </dgm:t>
    </dgm:pt>
    <dgm:pt modelId="{F1389A07-75FB-4425-B527-B3DC0C9AC549}" type="sibTrans" cxnId="{8D1BA56C-C820-4813-B2FC-2A7D795BED7C}">
      <dgm:prSet/>
      <dgm:spPr/>
      <dgm:t>
        <a:bodyPr/>
        <a:lstStyle/>
        <a:p>
          <a:endParaRPr lang="cs-CZ"/>
        </a:p>
      </dgm:t>
    </dgm:pt>
    <dgm:pt modelId="{D6C93346-E3C7-4AA5-85E2-10B462D99B54}" type="pres">
      <dgm:prSet presAssocID="{E3AF7185-0C19-44F8-A0AF-6BA315D58F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5536691-7776-4B71-A0E0-1CF36BBA9660}" type="pres">
      <dgm:prSet presAssocID="{E3AF7185-0C19-44F8-A0AF-6BA315D58FC3}" presName="arrow" presStyleLbl="bgShp" presStyleIdx="0" presStyleCnt="1"/>
      <dgm:spPr/>
    </dgm:pt>
    <dgm:pt modelId="{07734E01-7FC2-4349-9090-41AD076CAB38}" type="pres">
      <dgm:prSet presAssocID="{E3AF7185-0C19-44F8-A0AF-6BA315D58FC3}" presName="points" presStyleCnt="0"/>
      <dgm:spPr/>
    </dgm:pt>
    <dgm:pt modelId="{66FCE549-5EFA-4B04-813F-FF55744FBFA9}" type="pres">
      <dgm:prSet presAssocID="{273B8173-6639-42BC-AE3A-BF7D4B57718B}" presName="compositeA" presStyleCnt="0"/>
      <dgm:spPr/>
    </dgm:pt>
    <dgm:pt modelId="{28AFF78A-80BD-4D14-A755-940F5E440C31}" type="pres">
      <dgm:prSet presAssocID="{273B8173-6639-42BC-AE3A-BF7D4B57718B}" presName="textA" presStyleLbl="revTx" presStyleIdx="0" presStyleCnt="4" custScaleX="9175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0CA1FB-9AF0-4C72-B447-8ECC95249CD3}" type="pres">
      <dgm:prSet presAssocID="{273B8173-6639-42BC-AE3A-BF7D4B57718B}" presName="circleA" presStyleLbl="node1" presStyleIdx="0" presStyleCnt="4"/>
      <dgm:spPr/>
    </dgm:pt>
    <dgm:pt modelId="{7EE33396-64FB-450E-B8EF-ACAFC952D1FB}" type="pres">
      <dgm:prSet presAssocID="{273B8173-6639-42BC-AE3A-BF7D4B57718B}" presName="spaceA" presStyleCnt="0"/>
      <dgm:spPr/>
    </dgm:pt>
    <dgm:pt modelId="{9E072823-4E4D-4AD7-8313-676133D89EEC}" type="pres">
      <dgm:prSet presAssocID="{E40AB77B-DBE2-4176-8DDD-C2B97B9857EA}" presName="space" presStyleCnt="0"/>
      <dgm:spPr/>
    </dgm:pt>
    <dgm:pt modelId="{0B759A53-8693-4A9D-ACB9-0C69AB5FE810}" type="pres">
      <dgm:prSet presAssocID="{6F29267C-9CDD-4B32-A3B6-12268E6B7D20}" presName="compositeB" presStyleCnt="0"/>
      <dgm:spPr/>
    </dgm:pt>
    <dgm:pt modelId="{C4593E4B-4182-4869-A846-7CA0585A4F85}" type="pres">
      <dgm:prSet presAssocID="{6F29267C-9CDD-4B32-A3B6-12268E6B7D20}" presName="textB" presStyleLbl="revTx" presStyleIdx="1" presStyleCnt="4" custScaleX="693307">
        <dgm:presLayoutVars>
          <dgm:bulletEnabled val="1"/>
        </dgm:presLayoutVars>
      </dgm:prSet>
      <dgm:spPr>
        <a:xfrm>
          <a:off x="3041264" y="2525357"/>
          <a:ext cx="2140656" cy="1683571"/>
        </a:xfrm>
        <a:prstGeom prst="rect">
          <a:avLst/>
        </a:prstGeom>
      </dgm:spPr>
      <dgm:t>
        <a:bodyPr/>
        <a:lstStyle/>
        <a:p>
          <a:endParaRPr lang="cs-CZ"/>
        </a:p>
      </dgm:t>
    </dgm:pt>
    <dgm:pt modelId="{4716F4DE-0D3F-4842-907E-86D07BDF617F}" type="pres">
      <dgm:prSet presAssocID="{6F29267C-9CDD-4B32-A3B6-12268E6B7D20}" presName="circleB" presStyleLbl="node1" presStyleIdx="1" presStyleCnt="4"/>
      <dgm:spPr/>
    </dgm:pt>
    <dgm:pt modelId="{338968F1-3FE4-413E-BEDA-80DED61CC4A1}" type="pres">
      <dgm:prSet presAssocID="{6F29267C-9CDD-4B32-A3B6-12268E6B7D20}" presName="spaceB" presStyleCnt="0"/>
      <dgm:spPr/>
    </dgm:pt>
    <dgm:pt modelId="{C26AFD13-523E-49E6-915A-D6296C6E9C97}" type="pres">
      <dgm:prSet presAssocID="{57F28671-7489-4DAD-BBE0-E0F815424547}" presName="space" presStyleCnt="0"/>
      <dgm:spPr/>
    </dgm:pt>
    <dgm:pt modelId="{58A3AF05-3363-4BE2-9BF4-DDCDD024E36B}" type="pres">
      <dgm:prSet presAssocID="{A4A7D227-A314-4827-8315-00263B4819F0}" presName="compositeA" presStyleCnt="0"/>
      <dgm:spPr/>
    </dgm:pt>
    <dgm:pt modelId="{AC8C0E26-7790-4BE3-AEB8-5AA5B646C955}" type="pres">
      <dgm:prSet presAssocID="{A4A7D227-A314-4827-8315-00263B4819F0}" presName="textA" presStyleLbl="revTx" presStyleIdx="2" presStyleCnt="4" custScaleX="6375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83D3CB-2232-464C-965D-4E7E4A802D0E}" type="pres">
      <dgm:prSet presAssocID="{A4A7D227-A314-4827-8315-00263B4819F0}" presName="circleA" presStyleLbl="node1" presStyleIdx="2" presStyleCnt="4"/>
      <dgm:spPr/>
    </dgm:pt>
    <dgm:pt modelId="{0882EAC8-EAA9-49CD-BBC0-684DA01E985A}" type="pres">
      <dgm:prSet presAssocID="{A4A7D227-A314-4827-8315-00263B4819F0}" presName="spaceA" presStyleCnt="0"/>
      <dgm:spPr/>
    </dgm:pt>
    <dgm:pt modelId="{D7C45AC3-66B9-4066-89C5-3912E01709BE}" type="pres">
      <dgm:prSet presAssocID="{5E13F891-1BFD-425A-B2D6-C1CB39BB344F}" presName="space" presStyleCnt="0"/>
      <dgm:spPr/>
    </dgm:pt>
    <dgm:pt modelId="{1CC89CBC-9CC0-4142-96CA-295DCABC9C8D}" type="pres">
      <dgm:prSet presAssocID="{1167A79E-B7F8-4B61-BB1B-4794233833B5}" presName="compositeB" presStyleCnt="0"/>
      <dgm:spPr/>
    </dgm:pt>
    <dgm:pt modelId="{6DF5F77E-B4A1-4D65-A4CC-01FA29AF129B}" type="pres">
      <dgm:prSet presAssocID="{1167A79E-B7F8-4B61-BB1B-4794233833B5}" presName="textB" presStyleLbl="revTx" presStyleIdx="3" presStyleCnt="4" custScaleX="6304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8221E1-7C9A-4149-9585-BBFD884C318E}" type="pres">
      <dgm:prSet presAssocID="{1167A79E-B7F8-4B61-BB1B-4794233833B5}" presName="circleB" presStyleLbl="node1" presStyleIdx="3" presStyleCnt="4"/>
      <dgm:spPr/>
    </dgm:pt>
    <dgm:pt modelId="{04C1D041-49B4-4558-B81E-1C8061E44B48}" type="pres">
      <dgm:prSet presAssocID="{1167A79E-B7F8-4B61-BB1B-4794233833B5}" presName="spaceB" presStyleCnt="0"/>
      <dgm:spPr/>
    </dgm:pt>
  </dgm:ptLst>
  <dgm:cxnLst>
    <dgm:cxn modelId="{0B8C45B9-61F4-4FD0-8170-C8D720C78EC7}" type="presOf" srcId="{E3AF7185-0C19-44F8-A0AF-6BA315D58FC3}" destId="{D6C93346-E3C7-4AA5-85E2-10B462D99B54}" srcOrd="0" destOrd="0" presId="urn:microsoft.com/office/officeart/2005/8/layout/hProcess11"/>
    <dgm:cxn modelId="{8D1BA56C-C820-4813-B2FC-2A7D795BED7C}" srcId="{E3AF7185-0C19-44F8-A0AF-6BA315D58FC3}" destId="{1167A79E-B7F8-4B61-BB1B-4794233833B5}" srcOrd="3" destOrd="0" parTransId="{EF36FE42-6DAE-4B18-AC97-23918DDB1C11}" sibTransId="{F1389A07-75FB-4425-B527-B3DC0C9AC549}"/>
    <dgm:cxn modelId="{68E5FE30-5E2B-42CB-9FF1-8A8CA32F5BCA}" srcId="{E3AF7185-0C19-44F8-A0AF-6BA315D58FC3}" destId="{6F29267C-9CDD-4B32-A3B6-12268E6B7D20}" srcOrd="1" destOrd="0" parTransId="{9349195C-697F-4592-920A-0DC0B1BFEA1F}" sibTransId="{57F28671-7489-4DAD-BBE0-E0F815424547}"/>
    <dgm:cxn modelId="{9177726A-2600-410A-8F6D-687625FE6097}" type="presOf" srcId="{1167A79E-B7F8-4B61-BB1B-4794233833B5}" destId="{6DF5F77E-B4A1-4D65-A4CC-01FA29AF129B}" srcOrd="0" destOrd="0" presId="urn:microsoft.com/office/officeart/2005/8/layout/hProcess11"/>
    <dgm:cxn modelId="{2B57C566-88C5-48C2-AFA4-2EA57B6C2211}" srcId="{E3AF7185-0C19-44F8-A0AF-6BA315D58FC3}" destId="{A4A7D227-A314-4827-8315-00263B4819F0}" srcOrd="2" destOrd="0" parTransId="{413DFDC7-2A88-473A-9922-4A61B40779CB}" sibTransId="{5E13F891-1BFD-425A-B2D6-C1CB39BB344F}"/>
    <dgm:cxn modelId="{9FD30B04-627A-43C0-9DF8-25CD95DA6E22}" type="presOf" srcId="{6F29267C-9CDD-4B32-A3B6-12268E6B7D20}" destId="{C4593E4B-4182-4869-A846-7CA0585A4F85}" srcOrd="0" destOrd="0" presId="urn:microsoft.com/office/officeart/2005/8/layout/hProcess11"/>
    <dgm:cxn modelId="{0B0F242A-BFFA-4391-99FC-C6AEFBB925B1}" srcId="{E3AF7185-0C19-44F8-A0AF-6BA315D58FC3}" destId="{273B8173-6639-42BC-AE3A-BF7D4B57718B}" srcOrd="0" destOrd="0" parTransId="{866131A0-77EC-4CF1-AE8E-0F901F8457CF}" sibTransId="{E40AB77B-DBE2-4176-8DDD-C2B97B9857EA}"/>
    <dgm:cxn modelId="{40CBE28E-3F64-4E0F-BECA-D7B53EBB80E7}" type="presOf" srcId="{273B8173-6639-42BC-AE3A-BF7D4B57718B}" destId="{28AFF78A-80BD-4D14-A755-940F5E440C31}" srcOrd="0" destOrd="0" presId="urn:microsoft.com/office/officeart/2005/8/layout/hProcess11"/>
    <dgm:cxn modelId="{611B2833-5E05-4BD7-B2C4-6779E7B4BE87}" type="presOf" srcId="{A4A7D227-A314-4827-8315-00263B4819F0}" destId="{AC8C0E26-7790-4BE3-AEB8-5AA5B646C955}" srcOrd="0" destOrd="0" presId="urn:microsoft.com/office/officeart/2005/8/layout/hProcess11"/>
    <dgm:cxn modelId="{4C33C153-A896-445D-949C-69FEA4FB6966}" type="presParOf" srcId="{D6C93346-E3C7-4AA5-85E2-10B462D99B54}" destId="{D5536691-7776-4B71-A0E0-1CF36BBA9660}" srcOrd="0" destOrd="0" presId="urn:microsoft.com/office/officeart/2005/8/layout/hProcess11"/>
    <dgm:cxn modelId="{92F7088D-BBFC-493E-87B7-66098C4910ED}" type="presParOf" srcId="{D6C93346-E3C7-4AA5-85E2-10B462D99B54}" destId="{07734E01-7FC2-4349-9090-41AD076CAB38}" srcOrd="1" destOrd="0" presId="urn:microsoft.com/office/officeart/2005/8/layout/hProcess11"/>
    <dgm:cxn modelId="{122B907C-FDF8-4320-94DA-FADDBCB21CDA}" type="presParOf" srcId="{07734E01-7FC2-4349-9090-41AD076CAB38}" destId="{66FCE549-5EFA-4B04-813F-FF55744FBFA9}" srcOrd="0" destOrd="0" presId="urn:microsoft.com/office/officeart/2005/8/layout/hProcess11"/>
    <dgm:cxn modelId="{108C9532-5E6E-4948-A435-4DA3D7B8E116}" type="presParOf" srcId="{66FCE549-5EFA-4B04-813F-FF55744FBFA9}" destId="{28AFF78A-80BD-4D14-A755-940F5E440C31}" srcOrd="0" destOrd="0" presId="urn:microsoft.com/office/officeart/2005/8/layout/hProcess11"/>
    <dgm:cxn modelId="{CC77683A-0FC8-4235-A2A2-9581F176098E}" type="presParOf" srcId="{66FCE549-5EFA-4B04-813F-FF55744FBFA9}" destId="{350CA1FB-9AF0-4C72-B447-8ECC95249CD3}" srcOrd="1" destOrd="0" presId="urn:microsoft.com/office/officeart/2005/8/layout/hProcess11"/>
    <dgm:cxn modelId="{50B127DA-7573-4E28-BB33-A261046E4ED2}" type="presParOf" srcId="{66FCE549-5EFA-4B04-813F-FF55744FBFA9}" destId="{7EE33396-64FB-450E-B8EF-ACAFC952D1FB}" srcOrd="2" destOrd="0" presId="urn:microsoft.com/office/officeart/2005/8/layout/hProcess11"/>
    <dgm:cxn modelId="{8D3A1330-F77F-400D-9AF5-E03EF73ED692}" type="presParOf" srcId="{07734E01-7FC2-4349-9090-41AD076CAB38}" destId="{9E072823-4E4D-4AD7-8313-676133D89EEC}" srcOrd="1" destOrd="0" presId="urn:microsoft.com/office/officeart/2005/8/layout/hProcess11"/>
    <dgm:cxn modelId="{08D7416D-4F3C-45B2-8B44-2A5F9803715A}" type="presParOf" srcId="{07734E01-7FC2-4349-9090-41AD076CAB38}" destId="{0B759A53-8693-4A9D-ACB9-0C69AB5FE810}" srcOrd="2" destOrd="0" presId="urn:microsoft.com/office/officeart/2005/8/layout/hProcess11"/>
    <dgm:cxn modelId="{E6F626FA-6CF9-4250-86C6-6636DFAA2903}" type="presParOf" srcId="{0B759A53-8693-4A9D-ACB9-0C69AB5FE810}" destId="{C4593E4B-4182-4869-A846-7CA0585A4F85}" srcOrd="0" destOrd="0" presId="urn:microsoft.com/office/officeart/2005/8/layout/hProcess11"/>
    <dgm:cxn modelId="{E0B12194-5998-4BC7-9999-C2E45E3E889F}" type="presParOf" srcId="{0B759A53-8693-4A9D-ACB9-0C69AB5FE810}" destId="{4716F4DE-0D3F-4842-907E-86D07BDF617F}" srcOrd="1" destOrd="0" presId="urn:microsoft.com/office/officeart/2005/8/layout/hProcess11"/>
    <dgm:cxn modelId="{D198D7E7-2442-482B-84CE-C034A4C5E437}" type="presParOf" srcId="{0B759A53-8693-4A9D-ACB9-0C69AB5FE810}" destId="{338968F1-3FE4-413E-BEDA-80DED61CC4A1}" srcOrd="2" destOrd="0" presId="urn:microsoft.com/office/officeart/2005/8/layout/hProcess11"/>
    <dgm:cxn modelId="{119ED335-25BD-4A19-B578-A3E2162A3A97}" type="presParOf" srcId="{07734E01-7FC2-4349-9090-41AD076CAB38}" destId="{C26AFD13-523E-49E6-915A-D6296C6E9C97}" srcOrd="3" destOrd="0" presId="urn:microsoft.com/office/officeart/2005/8/layout/hProcess11"/>
    <dgm:cxn modelId="{A3700ADC-E1B9-4729-8514-6CACE60904A9}" type="presParOf" srcId="{07734E01-7FC2-4349-9090-41AD076CAB38}" destId="{58A3AF05-3363-4BE2-9BF4-DDCDD024E36B}" srcOrd="4" destOrd="0" presId="urn:microsoft.com/office/officeart/2005/8/layout/hProcess11"/>
    <dgm:cxn modelId="{3FA24B96-0339-4B81-BE85-C01C9C661237}" type="presParOf" srcId="{58A3AF05-3363-4BE2-9BF4-DDCDD024E36B}" destId="{AC8C0E26-7790-4BE3-AEB8-5AA5B646C955}" srcOrd="0" destOrd="0" presId="urn:microsoft.com/office/officeart/2005/8/layout/hProcess11"/>
    <dgm:cxn modelId="{05D1DB89-82A9-48BD-8902-9C99BB4596EC}" type="presParOf" srcId="{58A3AF05-3363-4BE2-9BF4-DDCDD024E36B}" destId="{5B83D3CB-2232-464C-965D-4E7E4A802D0E}" srcOrd="1" destOrd="0" presId="urn:microsoft.com/office/officeart/2005/8/layout/hProcess11"/>
    <dgm:cxn modelId="{DF35297D-D2A8-4DE3-BAFE-4746C468FEF7}" type="presParOf" srcId="{58A3AF05-3363-4BE2-9BF4-DDCDD024E36B}" destId="{0882EAC8-EAA9-49CD-BBC0-684DA01E985A}" srcOrd="2" destOrd="0" presId="urn:microsoft.com/office/officeart/2005/8/layout/hProcess11"/>
    <dgm:cxn modelId="{A6EA110A-30D9-474D-9F12-E2ACB4E2C0D6}" type="presParOf" srcId="{07734E01-7FC2-4349-9090-41AD076CAB38}" destId="{D7C45AC3-66B9-4066-89C5-3912E01709BE}" srcOrd="5" destOrd="0" presId="urn:microsoft.com/office/officeart/2005/8/layout/hProcess11"/>
    <dgm:cxn modelId="{01199576-0CA4-4752-8BD9-591B0FBDF707}" type="presParOf" srcId="{07734E01-7FC2-4349-9090-41AD076CAB38}" destId="{1CC89CBC-9CC0-4142-96CA-295DCABC9C8D}" srcOrd="6" destOrd="0" presId="urn:microsoft.com/office/officeart/2005/8/layout/hProcess11"/>
    <dgm:cxn modelId="{F1AA8A54-021C-4DA0-84ED-E8FB87251E53}" type="presParOf" srcId="{1CC89CBC-9CC0-4142-96CA-295DCABC9C8D}" destId="{6DF5F77E-B4A1-4D65-A4CC-01FA29AF129B}" srcOrd="0" destOrd="0" presId="urn:microsoft.com/office/officeart/2005/8/layout/hProcess11"/>
    <dgm:cxn modelId="{4D8608A7-4275-4D8F-BBC0-31D3D1762AA8}" type="presParOf" srcId="{1CC89CBC-9CC0-4142-96CA-295DCABC9C8D}" destId="{C68221E1-7C9A-4149-9585-BBFD884C318E}" srcOrd="1" destOrd="0" presId="urn:microsoft.com/office/officeart/2005/8/layout/hProcess11"/>
    <dgm:cxn modelId="{13D45AF6-6AFE-4576-95A5-41C101E45BDD}" type="presParOf" srcId="{1CC89CBC-9CC0-4142-96CA-295DCABC9C8D}" destId="{04C1D041-49B4-4558-B81E-1C8061E44B4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8C173-1CF0-4128-B77F-957D7D9B352E}">
      <dsp:nvSpPr>
        <dsp:cNvPr id="0" name=""/>
        <dsp:cNvSpPr/>
      </dsp:nvSpPr>
      <dsp:spPr>
        <a:xfrm>
          <a:off x="43" y="361904"/>
          <a:ext cx="4539815" cy="272388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0" i="0" kern="1200" spc="100" baseline="0" dirty="0">
              <a:solidFill>
                <a:schemeClr val="accent3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 zvýšení digitální gramotnosti občanů ČR</a:t>
          </a:r>
        </a:p>
      </dsp:txBody>
      <dsp:txXfrm>
        <a:off x="79823" y="441684"/>
        <a:ext cx="4380255" cy="2564329"/>
      </dsp:txXfrm>
    </dsp:sp>
    <dsp:sp modelId="{E80E7AA3-3318-46D7-B8B8-23E75A9F3AF5}">
      <dsp:nvSpPr>
        <dsp:cNvPr id="0" name=""/>
        <dsp:cNvSpPr/>
      </dsp:nvSpPr>
      <dsp:spPr>
        <a:xfrm>
          <a:off x="4993841" y="1160912"/>
          <a:ext cx="962440" cy="1125874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4993841" y="1386087"/>
        <a:ext cx="673708" cy="675524"/>
      </dsp:txXfrm>
    </dsp:sp>
    <dsp:sp modelId="{08FAB2EA-D4EC-4511-95A7-5B9A10978B48}">
      <dsp:nvSpPr>
        <dsp:cNvPr id="0" name=""/>
        <dsp:cNvSpPr/>
      </dsp:nvSpPr>
      <dsp:spPr>
        <a:xfrm>
          <a:off x="6355786" y="361904"/>
          <a:ext cx="5193912" cy="2723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0" i="0" kern="1200" spc="100" baseline="0" dirty="0">
              <a:solidFill>
                <a:schemeClr val="accent3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 zvýšení jejich šance uspět na trhu práce a konkurenceschopnosti české ekonomiky</a:t>
          </a:r>
        </a:p>
      </dsp:txBody>
      <dsp:txXfrm>
        <a:off x="6435566" y="441684"/>
        <a:ext cx="5034352" cy="2564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36691-7776-4B71-A0E0-1CF36BBA9660}">
      <dsp:nvSpPr>
        <dsp:cNvPr id="0" name=""/>
        <dsp:cNvSpPr/>
      </dsp:nvSpPr>
      <dsp:spPr>
        <a:xfrm>
          <a:off x="0" y="1088519"/>
          <a:ext cx="11674830" cy="1451359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AFF78A-80BD-4D14-A755-940F5E440C31}">
      <dsp:nvSpPr>
        <dsp:cNvPr id="0" name=""/>
        <dsp:cNvSpPr/>
      </dsp:nvSpPr>
      <dsp:spPr>
        <a:xfrm>
          <a:off x="1643" y="0"/>
          <a:ext cx="3330437" cy="1451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i="0" kern="120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 vzájemnému dialogu</a:t>
          </a:r>
        </a:p>
      </dsp:txBody>
      <dsp:txXfrm>
        <a:off x="1643" y="0"/>
        <a:ext cx="3330437" cy="1451359"/>
      </dsp:txXfrm>
    </dsp:sp>
    <dsp:sp modelId="{350CA1FB-9AF0-4C72-B447-8ECC95249CD3}">
      <dsp:nvSpPr>
        <dsp:cNvPr id="0" name=""/>
        <dsp:cNvSpPr/>
      </dsp:nvSpPr>
      <dsp:spPr>
        <a:xfrm>
          <a:off x="1485442" y="1632779"/>
          <a:ext cx="362839" cy="3628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93E4B-4182-4869-A846-7CA0585A4F85}">
      <dsp:nvSpPr>
        <dsp:cNvPr id="0" name=""/>
        <dsp:cNvSpPr/>
      </dsp:nvSpPr>
      <dsp:spPr>
        <a:xfrm>
          <a:off x="3350230" y="2177039"/>
          <a:ext cx="2516605" cy="1451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i="0" kern="120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 otevřené</a:t>
          </a:r>
          <a:r>
            <a:rPr lang="cs-CZ" sz="2000" kern="1200" dirty="0"/>
            <a:t> </a:t>
          </a:r>
          <a:r>
            <a:rPr lang="cs-CZ" sz="2800" b="0" i="0" kern="120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komunikaci</a:t>
          </a:r>
          <a:r>
            <a:rPr lang="cs-CZ" sz="2000" kern="1200" dirty="0"/>
            <a:t> </a:t>
          </a:r>
        </a:p>
      </dsp:txBody>
      <dsp:txXfrm>
        <a:off x="3350230" y="2177039"/>
        <a:ext cx="2516605" cy="1451359"/>
      </dsp:txXfrm>
    </dsp:sp>
    <dsp:sp modelId="{4716F4DE-0D3F-4842-907E-86D07BDF617F}">
      <dsp:nvSpPr>
        <dsp:cNvPr id="0" name=""/>
        <dsp:cNvSpPr/>
      </dsp:nvSpPr>
      <dsp:spPr>
        <a:xfrm>
          <a:off x="4427113" y="1632779"/>
          <a:ext cx="362839" cy="3628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8C0E26-7790-4BE3-AEB8-5AA5B646C955}">
      <dsp:nvSpPr>
        <dsp:cNvPr id="0" name=""/>
        <dsp:cNvSpPr/>
      </dsp:nvSpPr>
      <dsp:spPr>
        <a:xfrm>
          <a:off x="5884985" y="0"/>
          <a:ext cx="2314059" cy="1451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i="0" kern="1200" spc="1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 spolupráci</a:t>
          </a:r>
        </a:p>
      </dsp:txBody>
      <dsp:txXfrm>
        <a:off x="5884985" y="0"/>
        <a:ext cx="2314059" cy="1451359"/>
      </dsp:txXfrm>
    </dsp:sp>
    <dsp:sp modelId="{5B83D3CB-2232-464C-965D-4E7E4A802D0E}">
      <dsp:nvSpPr>
        <dsp:cNvPr id="0" name=""/>
        <dsp:cNvSpPr/>
      </dsp:nvSpPr>
      <dsp:spPr>
        <a:xfrm>
          <a:off x="6860595" y="1632779"/>
          <a:ext cx="362839" cy="3628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F5F77E-B4A1-4D65-A4CC-01FA29AF129B}">
      <dsp:nvSpPr>
        <dsp:cNvPr id="0" name=""/>
        <dsp:cNvSpPr/>
      </dsp:nvSpPr>
      <dsp:spPr>
        <a:xfrm>
          <a:off x="8217194" y="2177039"/>
          <a:ext cx="2288508" cy="1451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 aktivitě (propagace, vzdělávání…)</a:t>
          </a:r>
        </a:p>
      </dsp:txBody>
      <dsp:txXfrm>
        <a:off x="8217194" y="2177039"/>
        <a:ext cx="2288508" cy="1451359"/>
      </dsp:txXfrm>
    </dsp:sp>
    <dsp:sp modelId="{C68221E1-7C9A-4149-9585-BBFD884C318E}">
      <dsp:nvSpPr>
        <dsp:cNvPr id="0" name=""/>
        <dsp:cNvSpPr/>
      </dsp:nvSpPr>
      <dsp:spPr>
        <a:xfrm>
          <a:off x="9180028" y="1632779"/>
          <a:ext cx="362839" cy="3628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BCF71-CF5E-44CE-BBDA-A7285EF6F87A}" type="datetimeFigureOut">
              <a:rPr lang="cs-CZ" smtClean="0"/>
              <a:t>29.10.2017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00EA3-83E7-490F-A4A8-0C024B02ED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8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Navrhuji p. Fidrmuc snímky 1 až 9,</a:t>
            </a:r>
            <a:r>
              <a:rPr lang="cs-CZ" baseline="0" dirty="0"/>
              <a:t> Naske snímky 10 až 12, rozloučení  pak opět p. Fidrmuc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0EA3-83E7-490F-A4A8-0C024B02ED5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18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nutné upozornit na SDV, SDG i Alianci společnost 4.0 Tento seznam vychází ze všech tří strategických</a:t>
            </a:r>
            <a:r>
              <a:rPr lang="cs-CZ" baseline="0" dirty="0"/>
              <a:t> dokumentů a souhrnně komentuje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0EA3-83E7-490F-A4A8-0C024B02ED5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43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nutné upozornit na SDV, SDG i Alianci společnost 4.0 Tento seznam vychází ze všech tří strategických</a:t>
            </a:r>
            <a:r>
              <a:rPr lang="cs-CZ" baseline="0" dirty="0"/>
              <a:t> dokumentů a souhrnně komentuje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0EA3-83E7-490F-A4A8-0C024B02ED5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82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baseline="0" dirty="0"/>
              <a:t>23043</a:t>
            </a:r>
          </a:p>
          <a:p>
            <a:pPr marL="228600" indent="-228600">
              <a:buAutoNum type="arabicParenR"/>
            </a:pPr>
            <a:r>
              <a:rPr lang="cs-CZ" baseline="0" dirty="0"/>
              <a:t>16</a:t>
            </a:r>
          </a:p>
          <a:p>
            <a:pPr marL="228600" indent="-228600">
              <a:buAutoNum type="arabicParenR"/>
            </a:pPr>
            <a:endParaRPr lang="cs-CZ" baseline="0" dirty="0"/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0EA3-83E7-490F-A4A8-0C024B02ED5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2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digikoali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koalice.cz/memorandum-digikoali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1359408"/>
            <a:ext cx="12192000" cy="2686119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b="1" spc="3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Česká národní koalice </a:t>
            </a:r>
            <a:br>
              <a:rPr lang="cs-CZ" b="1" spc="3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b="1" spc="3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digitální pracovní místa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40483" y="4547753"/>
            <a:ext cx="5311036" cy="1657103"/>
          </a:xfrm>
        </p:spPr>
        <p:txBody>
          <a:bodyPr>
            <a:normAutofit fontScale="92500" lnSpcReduction="20000"/>
          </a:bodyPr>
          <a:lstStyle/>
          <a:p>
            <a:r>
              <a:rPr lang="cs-CZ" sz="4400" b="1" spc="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</a:t>
            </a:r>
            <a:r>
              <a:rPr lang="cs-CZ" sz="4400" b="1" spc="6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Koalice</a:t>
            </a:r>
            <a:endParaRPr lang="cs-CZ" sz="4400" b="1" spc="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4400" b="1" spc="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3800" u="sng" dirty="0">
                <a:solidFill>
                  <a:schemeClr val="accent1"/>
                </a:solidFill>
              </a:rPr>
              <a:t>www.digikoalice.cz</a:t>
            </a:r>
            <a:endParaRPr lang="cs-CZ" sz="3800" b="1" u="sng" spc="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3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8"/>
            <a:ext cx="12192000" cy="900466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Klíčoví signatáři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218" y="4665038"/>
            <a:ext cx="2847975" cy="9525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974" y="4749218"/>
            <a:ext cx="1868933" cy="95504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378" y="2666422"/>
            <a:ext cx="3049656" cy="16296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883" y="4518626"/>
            <a:ext cx="1416232" cy="141623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0827" y="2984428"/>
            <a:ext cx="1990344" cy="99364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380" y="2783260"/>
            <a:ext cx="3895344" cy="11948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676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9"/>
            <a:ext cx="12192000" cy="1135598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stav -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079" y="2583321"/>
            <a:ext cx="11953921" cy="3872897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cs-CZ" sz="2600" dirty="0"/>
              <a:t>počet členů: </a:t>
            </a:r>
            <a:r>
              <a:rPr lang="cs-CZ" sz="2600" b="1" dirty="0">
                <a:solidFill>
                  <a:srgbClr val="FF0000"/>
                </a:solidFill>
              </a:rPr>
              <a:t> </a:t>
            </a:r>
            <a:r>
              <a:rPr lang="cs-CZ" sz="2600" b="1" dirty="0" smtClean="0">
                <a:solidFill>
                  <a:srgbClr val="FF0000"/>
                </a:solidFill>
              </a:rPr>
              <a:t>63</a:t>
            </a:r>
            <a:endParaRPr lang="cs-CZ" sz="2600" b="1" dirty="0">
              <a:solidFill>
                <a:srgbClr val="FF0000"/>
              </a:solidFill>
            </a:endParaRPr>
          </a:p>
          <a:p>
            <a:pPr marL="1371588" lvl="2" indent="-457200">
              <a:lnSpc>
                <a:spcPct val="100000"/>
              </a:lnSpc>
            </a:pPr>
            <a:r>
              <a:rPr lang="cs-CZ" sz="1800" dirty="0"/>
              <a:t>8</a:t>
            </a:r>
            <a:r>
              <a:rPr lang="cs-CZ" sz="1800" dirty="0" smtClean="0"/>
              <a:t> </a:t>
            </a:r>
            <a:r>
              <a:rPr lang="cs-CZ" sz="1800" dirty="0"/>
              <a:t>členů ministerstva a státní úřady</a:t>
            </a:r>
          </a:p>
          <a:p>
            <a:pPr marL="1371588" lvl="2" indent="-457200">
              <a:lnSpc>
                <a:spcPct val="100000"/>
              </a:lnSpc>
            </a:pPr>
            <a:r>
              <a:rPr lang="cs-CZ" sz="1800" dirty="0" smtClean="0"/>
              <a:t>22</a:t>
            </a:r>
            <a:r>
              <a:rPr lang="cs-CZ" sz="1800" dirty="0" smtClean="0"/>
              <a:t> </a:t>
            </a:r>
            <a:r>
              <a:rPr lang="cs-CZ" sz="1800" dirty="0"/>
              <a:t>členů firemní sektor</a:t>
            </a:r>
          </a:p>
          <a:p>
            <a:pPr marL="1371588" lvl="2" indent="-457200">
              <a:lnSpc>
                <a:spcPct val="100000"/>
              </a:lnSpc>
            </a:pPr>
            <a:r>
              <a:rPr lang="cs-CZ" sz="1800" dirty="0" smtClean="0"/>
              <a:t>12</a:t>
            </a:r>
            <a:r>
              <a:rPr lang="cs-CZ" sz="1800" dirty="0" smtClean="0"/>
              <a:t> </a:t>
            </a:r>
            <a:r>
              <a:rPr lang="cs-CZ" sz="1800" dirty="0"/>
              <a:t>členů neziskový sektor</a:t>
            </a:r>
          </a:p>
          <a:p>
            <a:pPr marL="1371588" lvl="2" indent="-457200">
              <a:lnSpc>
                <a:spcPct val="100000"/>
              </a:lnSpc>
            </a:pPr>
            <a:r>
              <a:rPr lang="cs-CZ" sz="1800" dirty="0" smtClean="0"/>
              <a:t>16</a:t>
            </a:r>
            <a:r>
              <a:rPr lang="cs-CZ" sz="1800" dirty="0" smtClean="0"/>
              <a:t> </a:t>
            </a:r>
            <a:r>
              <a:rPr lang="cs-CZ" sz="1800" dirty="0"/>
              <a:t>vzdělávací instituce pro děti, mládež</a:t>
            </a:r>
          </a:p>
          <a:p>
            <a:pPr marL="1371588" lvl="2" indent="-457200">
              <a:lnSpc>
                <a:spcPct val="100000"/>
              </a:lnSpc>
            </a:pPr>
            <a:r>
              <a:rPr lang="cs-CZ" sz="1800" dirty="0"/>
              <a:t>5</a:t>
            </a:r>
            <a:r>
              <a:rPr lang="cs-CZ" sz="1800" dirty="0" smtClean="0"/>
              <a:t> </a:t>
            </a:r>
            <a:r>
              <a:rPr lang="cs-CZ" sz="1800" dirty="0"/>
              <a:t>vysoké školy, akademické platformy</a:t>
            </a:r>
          </a:p>
          <a:p>
            <a:pPr marL="914400" lvl="1" indent="-457200">
              <a:lnSpc>
                <a:spcPct val="150000"/>
              </a:lnSpc>
            </a:pPr>
            <a:r>
              <a:rPr lang="cs-CZ" sz="2600" dirty="0"/>
              <a:t>webové stránky, newsletter, workshopy a panelové diskuse</a:t>
            </a:r>
          </a:p>
          <a:p>
            <a:pPr marL="914400" lvl="1" indent="-457200">
              <a:lnSpc>
                <a:spcPct val="150000"/>
              </a:lnSpc>
            </a:pPr>
            <a:r>
              <a:rPr lang="cs-CZ" sz="2600" dirty="0"/>
              <a:t>formulované záměry aktivit/závazky: </a:t>
            </a:r>
            <a:r>
              <a:rPr lang="cs-CZ" sz="2600" b="1" dirty="0">
                <a:solidFill>
                  <a:srgbClr val="FF0000"/>
                </a:solidFill>
              </a:rPr>
              <a:t> 11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2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1359408"/>
            <a:ext cx="12192000" cy="991906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záměry aktivit členů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2549275"/>
            <a:ext cx="11998036" cy="3872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50000"/>
              </a:lnSpc>
            </a:pPr>
            <a:r>
              <a:rPr lang="cs-CZ" sz="2600" b="1" dirty="0"/>
              <a:t>Microsoft</a:t>
            </a:r>
            <a:r>
              <a:rPr lang="cs-CZ" sz="2600" dirty="0"/>
              <a:t> – 18 center vzdělávání pro učitele, 30 žáků ročně podpořených </a:t>
            </a:r>
            <a:br>
              <a:rPr lang="cs-CZ" sz="2600" dirty="0"/>
            </a:br>
            <a:r>
              <a:rPr lang="cs-CZ" sz="2600" dirty="0"/>
              <a:t>ve Studentských trenérských centrech, aktivní podpora 2000 učitelům ročně</a:t>
            </a:r>
          </a:p>
          <a:p>
            <a:pPr marL="914400" lvl="1" indent="-457200">
              <a:lnSpc>
                <a:spcPct val="150000"/>
              </a:lnSpc>
            </a:pPr>
            <a:r>
              <a:rPr lang="cs-CZ" sz="2600" b="1" dirty="0"/>
              <a:t>Česká společnost pro kybernetiku a informatiku </a:t>
            </a:r>
            <a:r>
              <a:rPr lang="cs-CZ" sz="2600" dirty="0"/>
              <a:t>jako držitel licence ECDL v ČR – přednášky, semináře, testování a lokalizace nových modulů</a:t>
            </a:r>
          </a:p>
          <a:p>
            <a:pPr marL="914400" lvl="1" indent="-457200">
              <a:lnSpc>
                <a:spcPct val="150000"/>
              </a:lnSpc>
            </a:pPr>
            <a:r>
              <a:rPr lang="cs-CZ" sz="2600" b="1" dirty="0"/>
              <a:t>MŠMT </a:t>
            </a:r>
            <a:r>
              <a:rPr lang="cs-CZ" sz="2600" dirty="0"/>
              <a:t>– opatření Strategie digitálního vzdělávání </a:t>
            </a:r>
          </a:p>
          <a:p>
            <a:pPr marL="914400" lvl="1" indent="-457200">
              <a:lnSpc>
                <a:spcPct val="150000"/>
              </a:lnSpc>
            </a:pPr>
            <a:r>
              <a:rPr lang="cs-CZ" sz="2600" b="1" dirty="0"/>
              <a:t>Síť pro rodinu </a:t>
            </a:r>
            <a:r>
              <a:rPr lang="cs-CZ" sz="2600" dirty="0"/>
              <a:t>– Kampaň Rodina </a:t>
            </a:r>
            <a:r>
              <a:rPr lang="cs-CZ" sz="2600" dirty="0" err="1"/>
              <a:t>Offline</a:t>
            </a:r>
            <a:endParaRPr lang="cs-CZ" sz="2600" dirty="0"/>
          </a:p>
          <a:p>
            <a:pPr marL="914400" lvl="1" indent="-457200">
              <a:lnSpc>
                <a:spcPct val="150000"/>
              </a:lnSpc>
            </a:pPr>
            <a:endParaRPr lang="cs-CZ" sz="26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sz="2600" spc="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185601"/>
            <a:ext cx="11561398" cy="78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9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83" y="125049"/>
            <a:ext cx="11488725" cy="78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66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3" y="127498"/>
            <a:ext cx="11735913" cy="79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06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9"/>
            <a:ext cx="12192000" cy="1135598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079" y="2583321"/>
            <a:ext cx="11953921" cy="3872897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cs-CZ" sz="2600" dirty="0"/>
              <a:t>vyhledávání a prezentace příkladů dobré praxe</a:t>
            </a:r>
          </a:p>
          <a:p>
            <a:pPr marL="1371588" lvl="2" indent="-457200">
              <a:lnSpc>
                <a:spcPct val="150000"/>
              </a:lnSpc>
            </a:pPr>
            <a:r>
              <a:rPr lang="cs-CZ" sz="2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příkladem chceme inspirovat další členy </a:t>
            </a:r>
            <a:r>
              <a:rPr lang="cs-CZ" sz="2200" spc="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DigiKoalice</a:t>
            </a:r>
            <a:r>
              <a:rPr lang="cs-CZ" sz="2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přistoupení a spolupráci v dané oblasti</a:t>
            </a:r>
          </a:p>
          <a:p>
            <a:pPr marL="914400" lvl="1" indent="-457200">
              <a:lnSpc>
                <a:spcPct val="150000"/>
              </a:lnSpc>
            </a:pPr>
            <a:r>
              <a:rPr lang="cs-CZ" sz="2600" dirty="0"/>
              <a:t>monitoring a propojování regionální aktivit/“koalic“</a:t>
            </a:r>
          </a:p>
          <a:p>
            <a:pPr marL="914400" lvl="1" indent="-457200">
              <a:lnSpc>
                <a:spcPct val="150000"/>
              </a:lnSpc>
            </a:pPr>
            <a:r>
              <a:rPr lang="cs-CZ" sz="2600" dirty="0"/>
              <a:t>podpora „</a:t>
            </a:r>
            <a:r>
              <a:rPr lang="cs-CZ" sz="2600" dirty="0" err="1"/>
              <a:t>stakeholders</a:t>
            </a:r>
            <a:r>
              <a:rPr lang="cs-CZ" sz="2600" dirty="0"/>
              <a:t> dialogu“ k vybraným tématům</a:t>
            </a:r>
          </a:p>
          <a:p>
            <a:pPr marL="1371588" lvl="2" indent="-457200">
              <a:lnSpc>
                <a:spcPct val="150000"/>
              </a:lnSpc>
            </a:pPr>
            <a:r>
              <a:rPr lang="cs-CZ" sz="2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této oblasti probíhá aktuálně sběr podnětů, proběhne jednání koordinační skupiny 9. listopadu 2017; pište nám!</a:t>
            </a:r>
          </a:p>
          <a:p>
            <a:pPr marL="914400" lvl="1" indent="-457200">
              <a:lnSpc>
                <a:spcPct val="150000"/>
              </a:lnSpc>
            </a:pP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61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9"/>
            <a:ext cx="12192000" cy="1135598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Hlasujte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079" y="2583321"/>
            <a:ext cx="11953921" cy="3872897"/>
          </a:xfrm>
        </p:spPr>
        <p:txBody>
          <a:bodyPr>
            <a:noAutofit/>
          </a:bodyPr>
          <a:lstStyle/>
          <a:p>
            <a:pPr lvl="0"/>
            <a:r>
              <a:rPr lang="cs-CZ" b="1" dirty="0"/>
              <a:t>Jakému tématu by se </a:t>
            </a:r>
            <a:r>
              <a:rPr lang="cs-CZ" b="1" dirty="0" err="1"/>
              <a:t>DigiKoalice</a:t>
            </a:r>
            <a:r>
              <a:rPr lang="cs-CZ" b="1" dirty="0"/>
              <a:t> měla ve své činnosti věnovat?</a:t>
            </a:r>
          </a:p>
          <a:p>
            <a:pPr lvl="0"/>
            <a:r>
              <a:rPr lang="cs-CZ" dirty="0"/>
              <a:t>Možnosti</a:t>
            </a:r>
          </a:p>
          <a:p>
            <a:pPr lvl="1"/>
            <a:r>
              <a:rPr lang="cs-CZ" dirty="0"/>
              <a:t>odborná příprava a odborné praxe žáků pro digitální pracovní místa	</a:t>
            </a:r>
          </a:p>
          <a:p>
            <a:pPr lvl="1"/>
            <a:r>
              <a:rPr lang="cs-CZ" dirty="0"/>
              <a:t>zahraniční vzdělávací mobility žáků, studentů a dospělých	</a:t>
            </a:r>
          </a:p>
          <a:p>
            <a:pPr lvl="1"/>
            <a:r>
              <a:rPr lang="cs-CZ" dirty="0"/>
              <a:t>certifikace a uznávání kvalifikací	</a:t>
            </a:r>
          </a:p>
          <a:p>
            <a:pPr lvl="1"/>
            <a:r>
              <a:rPr lang="cs-CZ" dirty="0"/>
              <a:t>zvyšování povědomí o roli digitálních technologií ve světě práce	</a:t>
            </a:r>
          </a:p>
          <a:p>
            <a:pPr lvl="1"/>
            <a:r>
              <a:rPr lang="cs-CZ" dirty="0"/>
              <a:t>inovace ve vzdělávání a učení se</a:t>
            </a:r>
          </a:p>
          <a:p>
            <a:pPr lvl="1"/>
            <a:r>
              <a:rPr lang="cs-CZ" dirty="0"/>
              <a:t>jiné</a:t>
            </a:r>
            <a:r>
              <a:rPr lang="en-US" dirty="0"/>
              <a:t> – pi</a:t>
            </a:r>
            <a:r>
              <a:rPr lang="cs-CZ" dirty="0" err="1"/>
              <a:t>šte</a:t>
            </a:r>
            <a:r>
              <a:rPr lang="cs-CZ" dirty="0"/>
              <a:t> na </a:t>
            </a:r>
            <a:r>
              <a:rPr lang="cs-CZ" b="1" dirty="0"/>
              <a:t>digikoalice@nuv.cz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2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1359408"/>
            <a:ext cx="12192000" cy="991906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připojit k DigiKoalici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7611" y="2551553"/>
            <a:ext cx="10763795" cy="34613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Podpisem Memoranda (</a:t>
            </a:r>
            <a:r>
              <a:rPr lang="cs-CZ" b="1" spc="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www.digikoalice.cz</a:t>
            </a:r>
            <a:r>
              <a:rPr lang="cs-CZ" b="1" spc="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</a:t>
            </a:r>
          </a:p>
          <a:p>
            <a:pPr>
              <a:lnSpc>
                <a:spcPct val="150000"/>
              </a:lnSpc>
            </a:pP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Popsat svůj záměr aktivit</a:t>
            </a:r>
          </a:p>
          <a:p>
            <a:pPr>
              <a:lnSpc>
                <a:spcPct val="150000"/>
              </a:lnSpc>
            </a:pP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Využít sítě členů </a:t>
            </a:r>
            <a:r>
              <a:rPr lang="cs-CZ" sz="3200" spc="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DigiKoalice</a:t>
            </a: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šíření vlastních aktivit</a:t>
            </a:r>
          </a:p>
          <a:p>
            <a:pPr>
              <a:lnSpc>
                <a:spcPct val="150000"/>
              </a:lnSpc>
            </a:pP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Užívat logo</a:t>
            </a:r>
          </a:p>
          <a:p>
            <a:pPr>
              <a:lnSpc>
                <a:spcPct val="150000"/>
              </a:lnSpc>
            </a:pP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Získat informace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82" y="5034409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243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8"/>
            <a:ext cx="12192000" cy="900466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180" y="2520855"/>
            <a:ext cx="10101547" cy="3422468"/>
          </a:xfrm>
        </p:spPr>
        <p:txBody>
          <a:bodyPr>
            <a:noAutofit/>
          </a:bodyPr>
          <a:lstStyle/>
          <a:p>
            <a:pPr marL="0" indent="0" defTabSz="849313">
              <a:buNone/>
            </a:pPr>
            <a:r>
              <a:rPr lang="cs-CZ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Předseda: Jaroslav Fidrmuc, MŠMT</a:t>
            </a:r>
          </a:p>
          <a:p>
            <a:pPr marL="0" indent="0" defTabSz="849313">
              <a:buNone/>
            </a:pPr>
            <a:r>
              <a:rPr lang="cs-CZ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Tajemník: Petr Naske, NÚV</a:t>
            </a:r>
          </a:p>
          <a:p>
            <a:pPr marL="0" indent="0" defTabSz="849313">
              <a:lnSpc>
                <a:spcPct val="150000"/>
              </a:lnSpc>
              <a:buNone/>
            </a:pPr>
            <a:r>
              <a:rPr lang="cs-CZ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	digikoalice@nuv.cz</a:t>
            </a:r>
          </a:p>
          <a:p>
            <a:pPr marL="0" indent="0" defTabSz="849313">
              <a:lnSpc>
                <a:spcPct val="150000"/>
              </a:lnSpc>
              <a:buNone/>
            </a:pPr>
            <a:r>
              <a:rPr lang="cs-CZ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Web:	www.digikoalice.cz</a:t>
            </a:r>
          </a:p>
          <a:p>
            <a:pPr marL="0" indent="0" defTabSz="849313">
              <a:lnSpc>
                <a:spcPct val="150000"/>
              </a:lnSpc>
              <a:buNone/>
            </a:pPr>
            <a:r>
              <a:rPr lang="cs-CZ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Twitter:	Twitter.com/</a:t>
            </a:r>
            <a:r>
              <a:rPr lang="cs-CZ" spc="200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DigiKoalice</a:t>
            </a:r>
            <a:endParaRPr lang="cs-CZ" spc="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83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9"/>
            <a:ext cx="12192000" cy="1070282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DigiKoalice 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3084" y="2774077"/>
            <a:ext cx="10156104" cy="399010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200" b="1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otevřené uskupení </a:t>
            </a: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zástupců:</a:t>
            </a:r>
          </a:p>
          <a:p>
            <a:pPr marL="1163610" lvl="7" indent="-449251">
              <a:lnSpc>
                <a:spcPct val="120000"/>
              </a:lnSpc>
              <a:spcBef>
                <a:spcPts val="0"/>
              </a:spcBef>
            </a:pPr>
            <a:r>
              <a:rPr lang="cs-CZ" sz="28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státních institucí</a:t>
            </a:r>
          </a:p>
          <a:p>
            <a:pPr marL="1163610" lvl="7" indent="-449251">
              <a:lnSpc>
                <a:spcPct val="120000"/>
              </a:lnSpc>
              <a:spcBef>
                <a:spcPts val="0"/>
              </a:spcBef>
            </a:pPr>
            <a:r>
              <a:rPr lang="cs-CZ" sz="28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zaměstnavatelů, zejména z ICT sektoru</a:t>
            </a:r>
          </a:p>
          <a:p>
            <a:pPr marL="1163610" lvl="7" indent="-449251">
              <a:lnSpc>
                <a:spcPct val="120000"/>
              </a:lnSpc>
              <a:spcBef>
                <a:spcPts val="0"/>
              </a:spcBef>
            </a:pPr>
            <a:r>
              <a:rPr lang="cs-CZ" sz="28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vzdělávacích institucí</a:t>
            </a:r>
          </a:p>
          <a:p>
            <a:pPr marL="1163610" lvl="7" indent="-449251">
              <a:lnSpc>
                <a:spcPct val="120000"/>
              </a:lnSpc>
              <a:spcBef>
                <a:spcPts val="0"/>
              </a:spcBef>
            </a:pPr>
            <a:r>
              <a:rPr lang="cs-CZ" sz="28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akademické obce</a:t>
            </a:r>
          </a:p>
          <a:p>
            <a:pPr marL="1163610" lvl="7" indent="-449251">
              <a:lnSpc>
                <a:spcPct val="120000"/>
              </a:lnSpc>
              <a:spcBef>
                <a:spcPts val="0"/>
              </a:spcBef>
            </a:pPr>
            <a:r>
              <a:rPr lang="cs-CZ" sz="28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neziskových organizací a dalších subjektů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1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9"/>
            <a:ext cx="12192000" cy="1135598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Stručná historie - Evropa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104" y="2692969"/>
            <a:ext cx="10990298" cy="3659975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200000"/>
              </a:lnSpc>
            </a:pPr>
            <a:r>
              <a:rPr lang="cs-CZ" sz="2600" dirty="0"/>
              <a:t>03/2013 - EK : </a:t>
            </a:r>
            <a:r>
              <a:rPr lang="cs-CZ" sz="2600" b="1" dirty="0"/>
              <a:t>„Grand </a:t>
            </a:r>
            <a:r>
              <a:rPr lang="cs-CZ" sz="2600" b="1" dirty="0" err="1"/>
              <a:t>Coalition</a:t>
            </a:r>
            <a:r>
              <a:rPr lang="cs-CZ" sz="2600" b="1" dirty="0"/>
              <a:t> </a:t>
            </a:r>
            <a:r>
              <a:rPr lang="cs-CZ" sz="2600" b="1" dirty="0" err="1"/>
              <a:t>for</a:t>
            </a:r>
            <a:r>
              <a:rPr lang="cs-CZ" sz="2600" b="1" dirty="0"/>
              <a:t> Digital </a:t>
            </a:r>
            <a:r>
              <a:rPr lang="cs-CZ" sz="2600" b="1" dirty="0" err="1"/>
              <a:t>Jobs</a:t>
            </a:r>
            <a:r>
              <a:rPr lang="cs-CZ" sz="2600" b="1" dirty="0"/>
              <a:t>“</a:t>
            </a:r>
          </a:p>
          <a:p>
            <a:pPr marL="914400" lvl="1" indent="-457200">
              <a:lnSpc>
                <a:spcPct val="200000"/>
              </a:lnSpc>
            </a:pPr>
            <a:r>
              <a:rPr lang="cs-CZ" sz="2600" dirty="0"/>
              <a:t>01/2014 - José Manuel </a:t>
            </a:r>
            <a:r>
              <a:rPr lang="cs-CZ" sz="2600" dirty="0" err="1"/>
              <a:t>Barroso</a:t>
            </a:r>
            <a:r>
              <a:rPr lang="cs-CZ" sz="2600" dirty="0"/>
              <a:t>: </a:t>
            </a:r>
            <a:r>
              <a:rPr lang="cs-CZ" sz="2600" b="1" dirty="0"/>
              <a:t>Národní  úrovně </a:t>
            </a:r>
            <a:r>
              <a:rPr lang="cs-CZ" sz="2600" dirty="0"/>
              <a:t>a </a:t>
            </a:r>
            <a:r>
              <a:rPr lang="cs-CZ" sz="2600" b="1" dirty="0"/>
              <a:t>vlastní závazky</a:t>
            </a:r>
            <a:endParaRPr lang="cs-CZ" sz="2600" dirty="0"/>
          </a:p>
          <a:p>
            <a:pPr marL="914400" lvl="1" indent="-457200">
              <a:lnSpc>
                <a:spcPct val="200000"/>
              </a:lnSpc>
            </a:pPr>
            <a:r>
              <a:rPr lang="cs-CZ" sz="2600" dirty="0"/>
              <a:t>12/2016 </a:t>
            </a:r>
            <a:r>
              <a:rPr lang="cs-CZ" sz="2600" b="1" dirty="0"/>
              <a:t>„Digital </a:t>
            </a:r>
            <a:r>
              <a:rPr lang="cs-CZ" sz="2600" b="1" dirty="0" err="1"/>
              <a:t>Skills</a:t>
            </a:r>
            <a:r>
              <a:rPr lang="cs-CZ" sz="2600" b="1" dirty="0"/>
              <a:t> and </a:t>
            </a:r>
            <a:r>
              <a:rPr lang="cs-CZ" sz="2600" b="1" dirty="0" err="1"/>
              <a:t>Jobs</a:t>
            </a:r>
            <a:r>
              <a:rPr lang="cs-CZ" sz="2600" b="1" dirty="0"/>
              <a:t> </a:t>
            </a:r>
            <a:r>
              <a:rPr lang="cs-CZ" sz="2600" b="1" dirty="0" err="1"/>
              <a:t>Coalition</a:t>
            </a:r>
            <a:r>
              <a:rPr lang="cs-CZ" sz="2600" b="1" dirty="0"/>
              <a:t>“</a:t>
            </a:r>
            <a:r>
              <a:rPr lang="cs-CZ" sz="2600" dirty="0"/>
              <a:t> </a:t>
            </a:r>
          </a:p>
          <a:p>
            <a:pPr marL="914400" lvl="1" indent="-457200">
              <a:lnSpc>
                <a:spcPct val="200000"/>
              </a:lnSpc>
            </a:pPr>
            <a:r>
              <a:rPr lang="cs-CZ" sz="2600" dirty="0"/>
              <a:t>5/2017 - 17 národních koalic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spc="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54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9"/>
            <a:ext cx="12192000" cy="1135598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Stručná historie -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5740" y="2692969"/>
            <a:ext cx="11109451" cy="3659975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150000"/>
              </a:lnSpc>
            </a:pPr>
            <a:r>
              <a:rPr lang="cs-CZ" sz="2600" dirty="0"/>
              <a:t>2016 – MŠMT, MPSV, MPO, Úřad vlády, Czech ICT Alliance</a:t>
            </a:r>
          </a:p>
          <a:p>
            <a:pPr marL="1371588" lvl="2" indent="-457200">
              <a:lnSpc>
                <a:spcPct val="150000"/>
              </a:lnSpc>
            </a:pPr>
            <a:r>
              <a:rPr lang="cs-CZ" sz="2200" dirty="0"/>
              <a:t>opatření Digitální Česko 2.0 (Strategie digitálního vzdělávání do roku 2020)</a:t>
            </a:r>
          </a:p>
          <a:p>
            <a:pPr marL="914400" lvl="1" indent="-457200">
              <a:lnSpc>
                <a:spcPct val="250000"/>
              </a:lnSpc>
            </a:pPr>
            <a:r>
              <a:rPr lang="cs-CZ" sz="2600" dirty="0"/>
              <a:t>leden 2017 - realizace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spc="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8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02032"/>
            <a:ext cx="12192000" cy="1027659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Poslání </a:t>
            </a:r>
            <a:r>
              <a:rPr lang="cs-CZ" sz="4000" b="1" spc="6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DigiKoalice</a:t>
            </a:r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přispět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278865"/>
              </p:ext>
            </p:extLst>
          </p:nvPr>
        </p:nvGraphicFramePr>
        <p:xfrm>
          <a:off x="326572" y="2848597"/>
          <a:ext cx="11549743" cy="344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9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5315" y="1340748"/>
            <a:ext cx="12192000" cy="1135598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DigiKoalice</a:t>
            </a:r>
            <a:endParaRPr lang="cs-CZ" sz="4000" b="1" spc="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3777" y="2782389"/>
            <a:ext cx="9455332" cy="313508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3200" b="1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propojuje zaměstnavatele a vzdělavatele</a:t>
            </a:r>
          </a:p>
          <a:p>
            <a:pPr>
              <a:lnSpc>
                <a:spcPct val="150000"/>
              </a:lnSpc>
            </a:pP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podněcuje k vytváření vzdělávacích a PR    aktivit</a:t>
            </a:r>
          </a:p>
          <a:p>
            <a:pPr>
              <a:lnSpc>
                <a:spcPct val="150000"/>
              </a:lnSpc>
            </a:pPr>
            <a:r>
              <a:rPr lang="cs-CZ" sz="3200" spc="2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chce iniciovat vznik místních koalic</a:t>
            </a:r>
          </a:p>
          <a:p>
            <a:pPr>
              <a:lnSpc>
                <a:spcPct val="150000"/>
              </a:lnSpc>
            </a:pPr>
            <a:endParaRPr lang="cs-CZ" sz="3200" spc="2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26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8"/>
            <a:ext cx="12192000" cy="1060295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DigiKoalice</a:t>
            </a:r>
            <a:r>
              <a:rPr lang="cs-CZ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vybízí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294456"/>
              </p:ext>
            </p:extLst>
          </p:nvPr>
        </p:nvGraphicFramePr>
        <p:xfrm>
          <a:off x="420188" y="2419703"/>
          <a:ext cx="11674830" cy="362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62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8"/>
            <a:ext cx="12148681" cy="900466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Memorandum DigiKoalice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778" y="2364921"/>
            <a:ext cx="10698482" cy="4336325"/>
          </a:xfr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24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dokument </a:t>
            </a:r>
            <a:r>
              <a:rPr lang="cs-CZ" sz="2400" spc="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Digikoalice</a:t>
            </a:r>
            <a:endParaRPr lang="cs-CZ" sz="24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u="sng" spc="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http://www.digikoalice.cz/memorandum-digikoalice/</a:t>
            </a:r>
            <a:endParaRPr lang="cs-CZ" sz="2400" u="sng" spc="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i="1" dirty="0"/>
              <a:t>„Připojujeme se svým podpisem pod toto Memorandum a zavazujeme se k podpoře při realizaci jednotlivých aktivit spolupráce v tematice digitálních pracovních míst, digitálního vzdělávání a v roli digitálních technologií v osobních i profesních životech občanů ČR napříč členy Koalice.“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u="sng" spc="2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0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59408"/>
            <a:ext cx="12148681" cy="900466"/>
          </a:xfr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1254094"/>
            <a:r>
              <a:rPr lang="cs-CZ" sz="4000" b="1" spc="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Devatero Memoranda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887" y="2355296"/>
            <a:ext cx="11242307" cy="4336325"/>
          </a:xfr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514338" indent="-514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Celoživotní </a:t>
            </a:r>
            <a:r>
              <a:rPr lang="cs-CZ" sz="2400" b="1" spc="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DigiVzdělávání</a:t>
            </a: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pro každého</a:t>
            </a:r>
            <a:endParaRPr lang="cs-CZ" sz="24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38" indent="-514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metody učení a </a:t>
            </a: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informatické myšlení</a:t>
            </a:r>
            <a:endParaRPr lang="cs-CZ" sz="24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38" indent="-514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Digitální gramotnost </a:t>
            </a: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občanů ČR</a:t>
            </a:r>
          </a:p>
          <a:p>
            <a:pPr marL="514338" indent="-514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Příprava na </a:t>
            </a: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digitální pracovní místa</a:t>
            </a:r>
            <a:endParaRPr lang="cs-CZ" sz="24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38" indent="-514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Změna v </a:t>
            </a: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přístupu k digitálním technologiím</a:t>
            </a:r>
            <a:endParaRPr lang="cs-CZ" sz="24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38" indent="-514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Příprava</a:t>
            </a: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čtvrtou </a:t>
            </a: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(pátou) </a:t>
            </a: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průmyslovou revoluci</a:t>
            </a:r>
            <a:endParaRPr lang="cs-CZ" sz="24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38" indent="-514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Respekt </a:t>
            </a: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vládních priorit </a:t>
            </a:r>
          </a:p>
          <a:p>
            <a:pPr marL="514338" indent="-514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Spolupráce a synergie </a:t>
            </a:r>
          </a:p>
          <a:p>
            <a:pPr marL="514338" indent="-51433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Zapojení </a:t>
            </a:r>
            <a:r>
              <a:rPr lang="cs-CZ" sz="24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všech členů</a:t>
            </a:r>
            <a:endParaRPr lang="cs-CZ" sz="2400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73168" cy="13594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68" y="182983"/>
            <a:ext cx="2755671" cy="9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2206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iv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455</Words>
  <Application>Microsoft Office PowerPoint</Application>
  <PresentationFormat>Širokoúhlá obrazovka</PresentationFormat>
  <Paragraphs>99</Paragraphs>
  <Slides>19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Motiv Office</vt:lpstr>
      <vt:lpstr>Česká národní koalice  pro digitální pracovní místa</vt:lpstr>
      <vt:lpstr>DigiKoalice je</vt:lpstr>
      <vt:lpstr>Stručná historie - Evropa</vt:lpstr>
      <vt:lpstr>Stručná historie - ČR</vt:lpstr>
      <vt:lpstr>Poslání DigiKoalice je přispět</vt:lpstr>
      <vt:lpstr>DigiKoalice</vt:lpstr>
      <vt:lpstr>DigiKoalice vybízí</vt:lpstr>
      <vt:lpstr>Memorandum DigiKoalice</vt:lpstr>
      <vt:lpstr>Devatero Memoranda</vt:lpstr>
      <vt:lpstr>Klíčoví signatáři</vt:lpstr>
      <vt:lpstr>Aktuální stav - ČR</vt:lpstr>
      <vt:lpstr>Aktuální záměry aktivit členů</vt:lpstr>
      <vt:lpstr>Prezentace aplikace PowerPoint</vt:lpstr>
      <vt:lpstr>Prezentace aplikace PowerPoint</vt:lpstr>
      <vt:lpstr>Prezentace aplikace PowerPoint</vt:lpstr>
      <vt:lpstr>Plán činnosti</vt:lpstr>
      <vt:lpstr>Hlasujte …</vt:lpstr>
      <vt:lpstr>Jak se připojit k DigiKoalici</vt:lpstr>
      <vt:lpstr>Kontakty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národní koalice pro digitální pracovní místa</dc:title>
  <dc:creator>Klára Daňková</dc:creator>
  <cp:lastModifiedBy>Naske Petr</cp:lastModifiedBy>
  <cp:revision>50</cp:revision>
  <cp:lastPrinted>2017-05-16T05:25:14Z</cp:lastPrinted>
  <dcterms:created xsi:type="dcterms:W3CDTF">2017-04-20T18:35:43Z</dcterms:created>
  <dcterms:modified xsi:type="dcterms:W3CDTF">2017-10-29T21:56:19Z</dcterms:modified>
</cp:coreProperties>
</file>